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70" r:id="rId2"/>
    <p:sldId id="364" r:id="rId3"/>
    <p:sldId id="371" r:id="rId4"/>
    <p:sldId id="363" r:id="rId5"/>
    <p:sldId id="362" r:id="rId6"/>
    <p:sldId id="367" r:id="rId7"/>
    <p:sldId id="375" r:id="rId8"/>
    <p:sldId id="368" r:id="rId9"/>
    <p:sldId id="369" r:id="rId10"/>
    <p:sldId id="365" r:id="rId11"/>
    <p:sldId id="366" r:id="rId12"/>
    <p:sldId id="373" r:id="rId13"/>
  </p:sldIdLst>
  <p:sldSz cx="9144000" cy="6858000" type="screen4x3"/>
  <p:notesSz cx="6805613" cy="99393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1200" i="1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i="1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i="1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i="1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i="1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i="1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i="1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i="1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i="1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AFE1"/>
    <a:srgbClr val="99B3E3"/>
    <a:srgbClr val="FF6600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568" autoAdjust="0"/>
  </p:normalViewPr>
  <p:slideViewPr>
    <p:cSldViewPr>
      <p:cViewPr>
        <p:scale>
          <a:sx n="53" d="100"/>
          <a:sy n="53" d="100"/>
        </p:scale>
        <p:origin x="-9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i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39" y="0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i="0">
                <a:latin typeface="Arial" charset="0"/>
              </a:defRPr>
            </a:lvl1pPr>
          </a:lstStyle>
          <a:p>
            <a:pPr>
              <a:defRPr/>
            </a:pPr>
            <a:fld id="{73E11217-33A6-4515-9792-656AC18F720C}" type="datetimeFigureOut">
              <a:rPr lang="pl-PL"/>
              <a:pPr>
                <a:defRPr/>
              </a:pPr>
              <a:t>2014-09-15</a:t>
            </a:fld>
            <a:endParaRPr lang="pl-PL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1186"/>
            <a:ext cx="5444490" cy="44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i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i="0">
                <a:latin typeface="Arial" charset="0"/>
              </a:defRPr>
            </a:lvl1pPr>
          </a:lstStyle>
          <a:p>
            <a:pPr>
              <a:defRPr/>
            </a:pPr>
            <a:fld id="{89959C12-C4CB-4801-AAAD-DCC3D6B01A2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4781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F4AA4-FEFC-46BE-A5B3-5CB315BA5F42}" type="datetime1">
              <a:rPr lang="pl-PL" smtClean="0"/>
              <a:pPr>
                <a:defRPr/>
              </a:pPr>
              <a:t>2014-09-15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26473-07DF-4A63-B8CB-DD377CB28E2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2F069-B908-43F6-85A0-9AF0C5B231A9}" type="datetime1">
              <a:rPr lang="pl-PL" smtClean="0"/>
              <a:pPr>
                <a:defRPr/>
              </a:pPr>
              <a:t>2014-09-15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267B9-AF9B-4A31-A9F5-ECC3E5A496E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B8247-ED34-45BC-B467-AD97547378D5}" type="datetime1">
              <a:rPr lang="pl-PL" smtClean="0"/>
              <a:pPr>
                <a:defRPr/>
              </a:pPr>
              <a:t>2014-09-15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ED720-DE90-45EF-B2F0-486F261A9E3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4E782-9C49-4922-B355-9E785DEEC37B}" type="datetime1">
              <a:rPr lang="pl-PL" smtClean="0"/>
              <a:pPr>
                <a:defRPr/>
              </a:pPr>
              <a:t>2014-09-15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6D026-12C3-407E-B48C-BD1EFCC4043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9A051-CF46-4D03-99C9-0B0178722439}" type="datetime1">
              <a:rPr lang="pl-PL" smtClean="0"/>
              <a:pPr>
                <a:defRPr/>
              </a:pPr>
              <a:t>2014-09-15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B0899-7A66-4A42-B6FB-7257D1F5E62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3AEF0-95D9-40CC-B09E-B749A267F242}" type="datetime1">
              <a:rPr lang="pl-PL" smtClean="0"/>
              <a:pPr>
                <a:defRPr/>
              </a:pPr>
              <a:t>2014-09-15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C05BA-CBEC-4A40-AEFD-9A5DF4A532C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C83D4-C850-4C47-A21E-422B80578CCE}" type="datetime1">
              <a:rPr lang="pl-PL" smtClean="0"/>
              <a:pPr>
                <a:defRPr/>
              </a:pPr>
              <a:t>2014-09-15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85EA0-27EC-4880-A8C5-1BBD1FD0E29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B274E-400C-4B3B-83FE-D5B6BA420559}" type="datetime1">
              <a:rPr lang="pl-PL" smtClean="0"/>
              <a:pPr>
                <a:defRPr/>
              </a:pPr>
              <a:t>2014-09-15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877F9-A0A7-4354-837B-7A68BBA43DE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2334D-CBF5-47E6-94C0-6EBBF74A873D}" type="datetime1">
              <a:rPr lang="pl-PL" smtClean="0"/>
              <a:pPr>
                <a:defRPr/>
              </a:pPr>
              <a:t>2014-09-15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A9A92-4FEB-48F5-8246-273E8E397F3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7020B-9D3C-49DA-99FE-314414368492}" type="datetime1">
              <a:rPr lang="pl-PL" smtClean="0"/>
              <a:pPr>
                <a:defRPr/>
              </a:pPr>
              <a:t>2014-09-15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B0350-7378-4869-B81E-C8EF7F83F4E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AE2FED-8E6B-4740-936D-3428E190A899}" type="datetime1">
              <a:rPr lang="pl-PL" smtClean="0"/>
              <a:pPr>
                <a:defRPr/>
              </a:pPr>
              <a:t>2014-09-15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i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7AA583-888D-4232-A33F-01911B1C375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ED720-DE90-45EF-B2F0-486F261A9E30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5"/>
          <p:cNvSpPr txBox="1">
            <a:spLocks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pl-PL" sz="1600" b="1" i="0" spc="100" dirty="0" smtClean="0">
                <a:solidFill>
                  <a:schemeClr val="bg1"/>
                </a:solidFill>
                <a:latin typeface="Verdana" pitchFamily="34" charset="0"/>
              </a:rPr>
              <a:t>71. TOUR DE POLOGNE UCI WORLD TOUR</a:t>
            </a:r>
          </a:p>
        </p:txBody>
      </p:sp>
    </p:spTree>
    <p:extLst>
      <p:ext uri="{BB962C8B-B14F-4D97-AF65-F5344CB8AC3E}">
        <p14:creationId xmlns:p14="http://schemas.microsoft.com/office/powerpoint/2010/main" val="116406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467544" y="764704"/>
            <a:ext cx="82804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 eaLnBrk="0" hangingPunct="0">
              <a:spcBef>
                <a:spcPct val="20000"/>
              </a:spcBef>
              <a:buFont typeface="Arial" charset="0"/>
              <a:buNone/>
            </a:pPr>
            <a:endParaRPr lang="pl-PL" sz="1400" b="1"/>
          </a:p>
          <a:p>
            <a:pPr marL="180975" indent="-180975" eaLnBrk="0" hangingPunct="0">
              <a:spcBef>
                <a:spcPct val="20000"/>
              </a:spcBef>
              <a:buFont typeface="Arial" charset="0"/>
              <a:buNone/>
            </a:pPr>
            <a:r>
              <a:rPr lang="pl-PL" sz="1400"/>
              <a:t>    </a:t>
            </a:r>
          </a:p>
        </p:txBody>
      </p:sp>
      <p:sp>
        <p:nvSpPr>
          <p:cNvPr id="4102" name="Rectangle 10"/>
          <p:cNvSpPr>
            <a:spLocks noChangeArrowheads="1"/>
          </p:cNvSpPr>
          <p:nvPr/>
        </p:nvSpPr>
        <p:spPr bwMode="auto">
          <a:xfrm>
            <a:off x="3059832" y="2420888"/>
            <a:ext cx="63468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pl-PL" sz="1400" b="1" i="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410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6237288"/>
            <a:ext cx="7191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ytuł 5"/>
          <p:cNvSpPr txBox="1">
            <a:spLocks/>
          </p:cNvSpPr>
          <p:nvPr/>
        </p:nvSpPr>
        <p:spPr bwMode="auto">
          <a:xfrm>
            <a:off x="179512" y="116633"/>
            <a:ext cx="6994525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Tour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de </a:t>
            </a: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Pologne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UCI </a:t>
            </a: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World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</a:t>
            </a: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Tour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 </a:t>
            </a: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lang="pl-PL" sz="14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+mj-ea"/>
                <a:cs typeface="+mj-cs"/>
              </a:rPr>
              <a:t>Zasięg komunikacyjny </a:t>
            </a:r>
            <a:endParaRPr kumimoji="0" lang="pl-PL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20" name="Line 2"/>
          <p:cNvSpPr>
            <a:spLocks noChangeShapeType="1"/>
          </p:cNvSpPr>
          <p:nvPr/>
        </p:nvSpPr>
        <p:spPr bwMode="auto">
          <a:xfrm>
            <a:off x="0" y="620688"/>
            <a:ext cx="7740352" cy="0"/>
          </a:xfrm>
          <a:prstGeom prst="line">
            <a:avLst/>
          </a:prstGeom>
          <a:ln cap="rnd"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l-PL"/>
          </a:p>
        </p:txBody>
      </p:sp>
      <p:sp>
        <p:nvSpPr>
          <p:cNvPr id="23" name="Rounded Rectangle 11"/>
          <p:cNvSpPr/>
          <p:nvPr/>
        </p:nvSpPr>
        <p:spPr>
          <a:xfrm>
            <a:off x="1259632" y="764704"/>
            <a:ext cx="6480720" cy="288032"/>
          </a:xfrm>
          <a:prstGeom prst="roundRect">
            <a:avLst/>
          </a:prstGeom>
          <a:solidFill>
            <a:srgbClr val="EFDB3F"/>
          </a:solidFill>
          <a:ln>
            <a:solidFill>
              <a:srgbClr val="FFFF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i="0" dirty="0" smtClean="0">
                <a:solidFill>
                  <a:srgbClr val="000000"/>
                </a:solidFill>
              </a:rPr>
              <a:t> ZAINTERESOWANIE KOLARSTWEM W POLSCE</a:t>
            </a:r>
            <a:endParaRPr lang="en-US" sz="2000" i="0" dirty="0" smtClean="0">
              <a:solidFill>
                <a:srgbClr val="000000"/>
              </a:solidFill>
            </a:endParaRPr>
          </a:p>
        </p:txBody>
      </p:sp>
      <p:sp>
        <p:nvSpPr>
          <p:cNvPr id="13" name="Rounded Rectangle 11"/>
          <p:cNvSpPr/>
          <p:nvPr/>
        </p:nvSpPr>
        <p:spPr>
          <a:xfrm>
            <a:off x="4788024" y="1196752"/>
            <a:ext cx="1872208" cy="47714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sz="1600" i="0" dirty="0" smtClean="0"/>
              <a:t>Badania społeczne, przeprowadzane systematycznie od kilku lat wskazują na wciąż rosnące zainteresowanie kolarstwem. W 2014 roku co szósty badany sam intensywnie poszukiwał informacji na temat TdP. To dwukrotnie więcej niż jeszcze przed rokiem.  </a:t>
            </a:r>
            <a:endParaRPr lang="en-US" sz="1600" i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196752"/>
            <a:ext cx="2347161" cy="4771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pPr>
              <a:defRPr/>
            </a:pPr>
            <a:fld id="{6E479919-11D7-4747-AFE1-B8ACED80B7FC}" type="slidenum">
              <a:rPr lang="pl-PL" sz="1000" b="1"/>
              <a:pPr>
                <a:defRPr/>
              </a:pPr>
              <a:t>10</a:t>
            </a:fld>
            <a:endParaRPr lang="pl-PL" sz="1000" b="1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5" y="188640"/>
            <a:ext cx="1008113" cy="576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Prostokąt 25"/>
          <p:cNvSpPr/>
          <p:nvPr/>
        </p:nvSpPr>
        <p:spPr>
          <a:xfrm>
            <a:off x="7956376" y="188640"/>
            <a:ext cx="100811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188639"/>
            <a:ext cx="864096" cy="58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78" y="1196752"/>
            <a:ext cx="4578746" cy="487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4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467544" y="764704"/>
            <a:ext cx="82804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 eaLnBrk="0" hangingPunct="0">
              <a:spcBef>
                <a:spcPct val="20000"/>
              </a:spcBef>
              <a:buFont typeface="Arial" charset="0"/>
              <a:buNone/>
            </a:pPr>
            <a:endParaRPr lang="pl-PL" sz="1400" b="1"/>
          </a:p>
          <a:p>
            <a:pPr marL="180975" indent="-180975" eaLnBrk="0" hangingPunct="0">
              <a:spcBef>
                <a:spcPct val="20000"/>
              </a:spcBef>
              <a:buFont typeface="Arial" charset="0"/>
              <a:buNone/>
            </a:pPr>
            <a:r>
              <a:rPr lang="pl-PL" sz="1400"/>
              <a:t>    </a:t>
            </a:r>
          </a:p>
        </p:txBody>
      </p:sp>
      <p:sp>
        <p:nvSpPr>
          <p:cNvPr id="4102" name="Rectangle 10"/>
          <p:cNvSpPr>
            <a:spLocks noChangeArrowheads="1"/>
          </p:cNvSpPr>
          <p:nvPr/>
        </p:nvSpPr>
        <p:spPr bwMode="auto">
          <a:xfrm>
            <a:off x="3059832" y="2420888"/>
            <a:ext cx="63468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pl-PL" sz="1400" b="1" i="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410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6237288"/>
            <a:ext cx="7191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ytuł 5"/>
          <p:cNvSpPr txBox="1">
            <a:spLocks/>
          </p:cNvSpPr>
          <p:nvPr/>
        </p:nvSpPr>
        <p:spPr bwMode="auto">
          <a:xfrm>
            <a:off x="179512" y="116633"/>
            <a:ext cx="6994525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Tour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de </a:t>
            </a: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Pologne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UCI </a:t>
            </a: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World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</a:t>
            </a: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Tour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 </a:t>
            </a: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lang="pl-PL" sz="14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+mj-ea"/>
                <a:cs typeface="+mj-cs"/>
              </a:rPr>
              <a:t>Zasięg komunikacyjny </a:t>
            </a:r>
            <a:endParaRPr kumimoji="0" lang="pl-PL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20" name="Line 2"/>
          <p:cNvSpPr>
            <a:spLocks noChangeShapeType="1"/>
          </p:cNvSpPr>
          <p:nvPr/>
        </p:nvSpPr>
        <p:spPr bwMode="auto">
          <a:xfrm>
            <a:off x="0" y="620688"/>
            <a:ext cx="7740352" cy="0"/>
          </a:xfrm>
          <a:prstGeom prst="line">
            <a:avLst/>
          </a:prstGeom>
          <a:ln cap="rnd"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l-PL"/>
          </a:p>
        </p:txBody>
      </p:sp>
      <p:sp>
        <p:nvSpPr>
          <p:cNvPr id="23" name="Rounded Rectangle 11"/>
          <p:cNvSpPr/>
          <p:nvPr/>
        </p:nvSpPr>
        <p:spPr>
          <a:xfrm>
            <a:off x="1259632" y="764704"/>
            <a:ext cx="6480720" cy="288032"/>
          </a:xfrm>
          <a:prstGeom prst="roundRect">
            <a:avLst/>
          </a:prstGeom>
          <a:solidFill>
            <a:srgbClr val="EFDB3F"/>
          </a:solidFill>
          <a:ln>
            <a:solidFill>
              <a:srgbClr val="FFFF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i="0" dirty="0" smtClean="0">
                <a:solidFill>
                  <a:srgbClr val="000000"/>
                </a:solidFill>
              </a:rPr>
              <a:t> ZAINTERESOWANIE KOLARSTWEM W POLSCE</a:t>
            </a:r>
            <a:endParaRPr lang="en-US" sz="2000" i="0" dirty="0" smtClean="0">
              <a:solidFill>
                <a:srgbClr val="000000"/>
              </a:solidFill>
            </a:endParaRPr>
          </a:p>
        </p:txBody>
      </p:sp>
      <p:sp>
        <p:nvSpPr>
          <p:cNvPr id="13" name="Rounded Rectangle 11"/>
          <p:cNvSpPr/>
          <p:nvPr/>
        </p:nvSpPr>
        <p:spPr>
          <a:xfrm>
            <a:off x="4788024" y="1196752"/>
            <a:ext cx="1872208" cy="47714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i="0" dirty="0"/>
              <a:t>Obok biegania sport rowerowy stał się modny.</a:t>
            </a:r>
            <a:endParaRPr lang="en-US" sz="1600" i="0" dirty="0"/>
          </a:p>
          <a:p>
            <a:pPr lvl="0"/>
            <a:endParaRPr lang="pl-PL" sz="1600" i="0" dirty="0" smtClean="0"/>
          </a:p>
          <a:p>
            <a:pPr lvl="0"/>
            <a:r>
              <a:rPr lang="pl-PL" sz="1600" i="0" dirty="0" smtClean="0"/>
              <a:t>Co trzeci respondent deklaruje, że sam rekreacyjnie jeździ na rowerze.</a:t>
            </a:r>
          </a:p>
          <a:p>
            <a:pPr lvl="0"/>
            <a:endParaRPr lang="pl-PL" sz="1600" i="0" dirty="0"/>
          </a:p>
          <a:p>
            <a:r>
              <a:rPr lang="pl-PL" sz="800" i="0" dirty="0"/>
              <a:t>(Pentagon Research, </a:t>
            </a:r>
            <a:r>
              <a:rPr lang="pl-PL" sz="800" i="0" dirty="0" smtClean="0"/>
              <a:t>cykliczne badanie </a:t>
            </a:r>
            <a:r>
              <a:rPr lang="pl-PL" sz="800" i="0" dirty="0"/>
              <a:t>CAWI </a:t>
            </a:r>
            <a:r>
              <a:rPr lang="pl-PL" sz="800" i="0" dirty="0" smtClean="0"/>
              <a:t>Sport Barometr)</a:t>
            </a:r>
            <a:endParaRPr lang="pl-PL" sz="800" i="0" dirty="0"/>
          </a:p>
          <a:p>
            <a:pPr lvl="0"/>
            <a:endParaRPr lang="pl-PL" sz="1600" i="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196752"/>
            <a:ext cx="2347161" cy="4771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pPr>
              <a:defRPr/>
            </a:pPr>
            <a:fld id="{6E479919-11D7-4747-AFE1-B8ACED80B7FC}" type="slidenum">
              <a:rPr lang="pl-PL" sz="1000" b="1"/>
              <a:pPr>
                <a:defRPr/>
              </a:pPr>
              <a:t>11</a:t>
            </a:fld>
            <a:endParaRPr lang="pl-PL" sz="1000" b="1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5" y="188640"/>
            <a:ext cx="1008113" cy="576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Prostokąt 25"/>
          <p:cNvSpPr/>
          <p:nvPr/>
        </p:nvSpPr>
        <p:spPr>
          <a:xfrm>
            <a:off x="7956376" y="188640"/>
            <a:ext cx="100811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188639"/>
            <a:ext cx="864096" cy="58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428232" cy="389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06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ymbol zastępczy zawartości 10" descr="Organizator - LangTeam (logo) - www (czarny na bialym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661248"/>
            <a:ext cx="3888432" cy="40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M:\2014 multimedia\71.Tour de Pologne\FOTO\SZYMON GRUCHALSKI\WYBRANE_FOTO_71.TourDePologne_2014_FULL_fot.Szymon Gruchalski IMGstudio\GRU_4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08920"/>
            <a:ext cx="4277372" cy="2847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1380" name="Rectangle 7"/>
          <p:cNvSpPr>
            <a:spLocks noChangeArrowheads="1"/>
          </p:cNvSpPr>
          <p:nvPr/>
        </p:nvSpPr>
        <p:spPr bwMode="auto">
          <a:xfrm>
            <a:off x="323850" y="1341438"/>
            <a:ext cx="69119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pl-PL" sz="1400" b="1"/>
              <a:t>      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pl-PL" sz="1400" b="1"/>
          </a:p>
          <a:p>
            <a:pPr eaLnBrk="0" hangingPunct="0">
              <a:spcBef>
                <a:spcPct val="20000"/>
              </a:spcBef>
              <a:buFontTx/>
              <a:buChar char="•"/>
            </a:pPr>
            <a:endParaRPr lang="pl-PL" sz="1400" b="1"/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pl-PL" sz="1400" b="1"/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pl-PL" sz="800" b="1"/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pl-PL" sz="800" b="1"/>
          </a:p>
          <a:p>
            <a:pPr eaLnBrk="0" hangingPunct="0">
              <a:spcBef>
                <a:spcPct val="20000"/>
              </a:spcBef>
              <a:buFont typeface="Arial" charset="0"/>
              <a:buAutoNum type="arabicPeriod"/>
            </a:pPr>
            <a:endParaRPr lang="pl-PL" sz="800"/>
          </a:p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endParaRPr lang="pl-PL"/>
          </a:p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endParaRPr lang="pl-PL"/>
          </a:p>
        </p:txBody>
      </p:sp>
      <p:pic>
        <p:nvPicPr>
          <p:cNvPr id="11" name="Picture 5" descr="K:\68. TOUR de POLOGNE\PRODUKCJA\POLIGRAFIA\kolar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483420"/>
            <a:ext cx="2736304" cy="2376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941168"/>
            <a:ext cx="3528392" cy="103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650" y="6237288"/>
            <a:ext cx="7191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pPr>
              <a:defRPr/>
            </a:pPr>
            <a:fld id="{6E479919-11D7-4747-AFE1-B8ACED80B7FC}" type="slidenum">
              <a:rPr lang="pl-PL" sz="1000" b="1"/>
              <a:pPr>
                <a:defRPr/>
              </a:pPr>
              <a:t>12</a:t>
            </a:fld>
            <a:endParaRPr lang="pl-PL" sz="1000" b="1" dirty="0"/>
          </a:p>
        </p:txBody>
      </p:sp>
      <p:pic>
        <p:nvPicPr>
          <p:cNvPr id="6146" name="Picture 2" descr="K:\LOGOPTYPY MZ\LANG TEAM - IMPREZY\TOUR DE POLOGNE\72.TDP\logo_72.TdP_langteam_uc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2424000"/>
          </a:xfrm>
          <a:prstGeom prst="rect">
            <a:avLst/>
          </a:prstGeom>
          <a:noFill/>
        </p:spPr>
      </p:pic>
      <p:sp>
        <p:nvSpPr>
          <p:cNvPr id="17" name="Rounded Rectangle 11"/>
          <p:cNvSpPr/>
          <p:nvPr/>
        </p:nvSpPr>
        <p:spPr>
          <a:xfrm>
            <a:off x="1619672" y="1988840"/>
            <a:ext cx="6120680" cy="43204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i="0" dirty="0" smtClean="0">
                <a:solidFill>
                  <a:srgbClr val="000000"/>
                </a:solidFill>
              </a:rPr>
              <a:t> </a:t>
            </a:r>
            <a:r>
              <a:rPr lang="pl-PL" sz="2000" b="1" i="0" dirty="0" smtClean="0">
                <a:solidFill>
                  <a:srgbClr val="000000"/>
                </a:solidFill>
              </a:rPr>
              <a:t>planowany termin wyścigu:   2 – 8 sierpnia 2015     </a:t>
            </a:r>
            <a:endParaRPr lang="en-US" sz="2000" b="1" i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4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799" y="1305297"/>
            <a:ext cx="7270575" cy="420489"/>
          </a:xfrm>
        </p:spPr>
        <p:txBody>
          <a:bodyPr/>
          <a:lstStyle/>
          <a:p>
            <a:r>
              <a:rPr lang="pl-PL" sz="2000" b="1" dirty="0" smtClean="0"/>
              <a:t>Co roku Tour de </a:t>
            </a:r>
            <a:r>
              <a:rPr lang="pl-PL" sz="2000" b="1" dirty="0" err="1" smtClean="0"/>
              <a:t>Pologne</a:t>
            </a:r>
            <a:r>
              <a:rPr lang="pl-PL" sz="2000" b="1" dirty="0" smtClean="0"/>
              <a:t> śledzą miliony widzów. W 2014 roku:</a:t>
            </a:r>
            <a:endParaRPr lang="pl-PL" sz="2000" b="1" dirty="0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501007"/>
            <a:ext cx="4300862" cy="2736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01001"/>
            <a:ext cx="4320480" cy="2835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467544" y="764704"/>
            <a:ext cx="82804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 eaLnBrk="0" hangingPunct="0">
              <a:spcBef>
                <a:spcPct val="20000"/>
              </a:spcBef>
              <a:buFont typeface="Arial" charset="0"/>
              <a:buNone/>
            </a:pPr>
            <a:endParaRPr lang="pl-PL" sz="1400" b="1"/>
          </a:p>
          <a:p>
            <a:pPr marL="180975" indent="-180975" eaLnBrk="0" hangingPunct="0">
              <a:spcBef>
                <a:spcPct val="20000"/>
              </a:spcBef>
              <a:buFont typeface="Arial" charset="0"/>
              <a:buNone/>
            </a:pPr>
            <a:r>
              <a:rPr lang="pl-PL" sz="1400"/>
              <a:t>    </a:t>
            </a:r>
          </a:p>
        </p:txBody>
      </p:sp>
      <p:sp>
        <p:nvSpPr>
          <p:cNvPr id="4102" name="Rectangle 10"/>
          <p:cNvSpPr>
            <a:spLocks noChangeArrowheads="1"/>
          </p:cNvSpPr>
          <p:nvPr/>
        </p:nvSpPr>
        <p:spPr bwMode="auto">
          <a:xfrm>
            <a:off x="3059832" y="2420888"/>
            <a:ext cx="63468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pl-PL" sz="1400" b="1" i="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410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6237288"/>
            <a:ext cx="7191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ytuł 5"/>
          <p:cNvSpPr txBox="1">
            <a:spLocks/>
          </p:cNvSpPr>
          <p:nvPr/>
        </p:nvSpPr>
        <p:spPr bwMode="auto">
          <a:xfrm>
            <a:off x="179512" y="116633"/>
            <a:ext cx="6994525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20" name="Line 2"/>
          <p:cNvSpPr>
            <a:spLocks noChangeShapeType="1"/>
          </p:cNvSpPr>
          <p:nvPr/>
        </p:nvSpPr>
        <p:spPr bwMode="auto">
          <a:xfrm>
            <a:off x="0" y="620688"/>
            <a:ext cx="7740352" cy="0"/>
          </a:xfrm>
          <a:prstGeom prst="line">
            <a:avLst/>
          </a:prstGeom>
          <a:ln cap="rnd"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l-PL"/>
          </a:p>
        </p:txBody>
      </p:sp>
      <p:sp>
        <p:nvSpPr>
          <p:cNvPr id="23" name="Rounded Rectangle 11"/>
          <p:cNvSpPr/>
          <p:nvPr/>
        </p:nvSpPr>
        <p:spPr>
          <a:xfrm>
            <a:off x="1043608" y="835621"/>
            <a:ext cx="6480720" cy="288032"/>
          </a:xfrm>
          <a:prstGeom prst="roundRect">
            <a:avLst/>
          </a:prstGeom>
          <a:solidFill>
            <a:srgbClr val="EFDB3F"/>
          </a:solidFill>
          <a:ln>
            <a:solidFill>
              <a:srgbClr val="FFFF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i="0" dirty="0" smtClean="0">
                <a:solidFill>
                  <a:srgbClr val="000000"/>
                </a:solidFill>
              </a:rPr>
              <a:t> LICZBA ODBIORCÓW</a:t>
            </a:r>
            <a:endParaRPr lang="en-US" sz="2000" i="0" dirty="0" smtClean="0">
              <a:solidFill>
                <a:srgbClr val="000000"/>
              </a:solidFill>
            </a:endParaRPr>
          </a:p>
        </p:txBody>
      </p:sp>
      <p:sp>
        <p:nvSpPr>
          <p:cNvPr id="2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79919-11D7-4747-AFE1-B8ACED80B7FC}" type="slidenum">
              <a:rPr lang="pl-PL" sz="1000" b="1"/>
              <a:pPr>
                <a:defRPr/>
              </a:pPr>
              <a:t>2</a:t>
            </a:fld>
            <a:endParaRPr lang="pl-PL" sz="1000" b="1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5" y="188640"/>
            <a:ext cx="1008113" cy="576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Prostokąt 25"/>
          <p:cNvSpPr/>
          <p:nvPr/>
        </p:nvSpPr>
        <p:spPr>
          <a:xfrm>
            <a:off x="7956376" y="188640"/>
            <a:ext cx="100811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188639"/>
            <a:ext cx="864096" cy="58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ytuł 5"/>
          <p:cNvSpPr txBox="1">
            <a:spLocks/>
          </p:cNvSpPr>
          <p:nvPr/>
        </p:nvSpPr>
        <p:spPr bwMode="auto">
          <a:xfrm>
            <a:off x="179512" y="46409"/>
            <a:ext cx="7146925" cy="53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Tour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de </a:t>
            </a: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Pologne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UCI </a:t>
            </a: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World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</a:t>
            </a: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Tour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 </a:t>
            </a: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lang="pl-PL" sz="14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+mj-ea"/>
                <a:cs typeface="+mj-cs"/>
              </a:rPr>
              <a:t>Liczba odbiorców </a:t>
            </a:r>
            <a:endParaRPr kumimoji="0" lang="pl-PL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17" name="Rounded Rectangle 11"/>
          <p:cNvSpPr/>
          <p:nvPr/>
        </p:nvSpPr>
        <p:spPr>
          <a:xfrm>
            <a:off x="172961" y="1907430"/>
            <a:ext cx="4320480" cy="158660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800" i="0" dirty="0"/>
          </a:p>
          <a:p>
            <a:pPr marL="361950" indent="-361950">
              <a:buFont typeface="Wingdings" pitchFamily="2" charset="2"/>
              <a:buChar char="q"/>
            </a:pPr>
            <a:r>
              <a:rPr lang="pl-PL" sz="1800" i="0" dirty="0" smtClean="0"/>
              <a:t>TELEWIZYJNA SKUMULOWANA WIDOWNIA transmisji </a:t>
            </a:r>
            <a:r>
              <a:rPr lang="pl-PL" sz="1800" i="0" dirty="0"/>
              <a:t>i programów Tour de </a:t>
            </a:r>
            <a:r>
              <a:rPr lang="pl-PL" sz="1800" i="0" dirty="0" err="1" smtClean="0"/>
              <a:t>Pologne</a:t>
            </a:r>
            <a:r>
              <a:rPr lang="pl-PL" sz="1800" i="0" dirty="0" smtClean="0"/>
              <a:t>: ponad </a:t>
            </a:r>
            <a:r>
              <a:rPr lang="pl-PL" sz="1800" i="0" dirty="0"/>
              <a:t>380 </a:t>
            </a:r>
            <a:r>
              <a:rPr lang="pl-PL" sz="1800" i="0" dirty="0" smtClean="0"/>
              <a:t>MLN</a:t>
            </a:r>
            <a:endParaRPr lang="pl-PL" sz="1800" i="0" dirty="0"/>
          </a:p>
        </p:txBody>
      </p:sp>
      <p:sp>
        <p:nvSpPr>
          <p:cNvPr id="18" name="Rounded Rectangle 11"/>
          <p:cNvSpPr/>
          <p:nvPr/>
        </p:nvSpPr>
        <p:spPr>
          <a:xfrm>
            <a:off x="4607744" y="1903401"/>
            <a:ext cx="4320480" cy="158660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800" i="0" dirty="0" smtClean="0"/>
          </a:p>
          <a:p>
            <a:pPr marL="361950" indent="-361950">
              <a:buFont typeface="Wingdings" pitchFamily="2" charset="2"/>
              <a:buChar char="q"/>
            </a:pPr>
            <a:r>
              <a:rPr lang="pl-PL" sz="1800" i="0" dirty="0" smtClean="0"/>
              <a:t>WIDOWNIA NA TRASIE wyścigu:                          ponad 2,7 MLN KIBICÓW.</a:t>
            </a:r>
            <a:endParaRPr lang="en-US" sz="1800" i="0" dirty="0" smtClean="0"/>
          </a:p>
          <a:p>
            <a:endParaRPr lang="pl-PL" i="0" dirty="0"/>
          </a:p>
        </p:txBody>
      </p:sp>
    </p:spTree>
    <p:extLst>
      <p:ext uri="{BB962C8B-B14F-4D97-AF65-F5344CB8AC3E}">
        <p14:creationId xmlns:p14="http://schemas.microsoft.com/office/powerpoint/2010/main" val="102002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467544" y="764704"/>
            <a:ext cx="82804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 eaLnBrk="0" hangingPunct="0">
              <a:spcBef>
                <a:spcPct val="20000"/>
              </a:spcBef>
              <a:buFont typeface="Arial" charset="0"/>
              <a:buNone/>
            </a:pPr>
            <a:endParaRPr lang="pl-PL" sz="1400" b="1"/>
          </a:p>
          <a:p>
            <a:pPr marL="180975" indent="-180975" eaLnBrk="0" hangingPunct="0">
              <a:spcBef>
                <a:spcPct val="20000"/>
              </a:spcBef>
              <a:buFont typeface="Arial" charset="0"/>
              <a:buNone/>
            </a:pPr>
            <a:r>
              <a:rPr lang="pl-PL" sz="1400"/>
              <a:t>    </a:t>
            </a:r>
          </a:p>
        </p:txBody>
      </p:sp>
      <p:sp>
        <p:nvSpPr>
          <p:cNvPr id="4102" name="Rectangle 10"/>
          <p:cNvSpPr>
            <a:spLocks noChangeArrowheads="1"/>
          </p:cNvSpPr>
          <p:nvPr/>
        </p:nvSpPr>
        <p:spPr bwMode="auto">
          <a:xfrm>
            <a:off x="3059832" y="2420888"/>
            <a:ext cx="63468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pl-PL" sz="1400" b="1" i="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410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6237288"/>
            <a:ext cx="7191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ytuł 5"/>
          <p:cNvSpPr txBox="1">
            <a:spLocks/>
          </p:cNvSpPr>
          <p:nvPr/>
        </p:nvSpPr>
        <p:spPr bwMode="auto">
          <a:xfrm>
            <a:off x="179512" y="116633"/>
            <a:ext cx="6994525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Tour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de </a:t>
            </a: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Pologne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UCI </a:t>
            </a: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World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</a:t>
            </a: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Tour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 </a:t>
            </a: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lang="pl-PL" sz="14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+mj-ea"/>
                <a:cs typeface="+mj-cs"/>
              </a:rPr>
              <a:t>Zasięg komunikacyjny </a:t>
            </a:r>
            <a:endParaRPr kumimoji="0" lang="pl-PL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20" name="Line 2"/>
          <p:cNvSpPr>
            <a:spLocks noChangeShapeType="1"/>
          </p:cNvSpPr>
          <p:nvPr/>
        </p:nvSpPr>
        <p:spPr bwMode="auto">
          <a:xfrm>
            <a:off x="0" y="620688"/>
            <a:ext cx="7740352" cy="0"/>
          </a:xfrm>
          <a:prstGeom prst="line">
            <a:avLst/>
          </a:prstGeom>
          <a:ln cap="rnd"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l-PL"/>
          </a:p>
        </p:txBody>
      </p:sp>
      <p:sp>
        <p:nvSpPr>
          <p:cNvPr id="23" name="Rounded Rectangle 11"/>
          <p:cNvSpPr/>
          <p:nvPr/>
        </p:nvSpPr>
        <p:spPr>
          <a:xfrm>
            <a:off x="1259632" y="764704"/>
            <a:ext cx="6480720" cy="288032"/>
          </a:xfrm>
          <a:prstGeom prst="roundRect">
            <a:avLst/>
          </a:prstGeom>
          <a:solidFill>
            <a:srgbClr val="EFDB3F"/>
          </a:solidFill>
          <a:ln>
            <a:solidFill>
              <a:srgbClr val="FFFF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i="0" dirty="0" smtClean="0">
                <a:solidFill>
                  <a:srgbClr val="000000"/>
                </a:solidFill>
              </a:rPr>
              <a:t>WYNIKI MEDIOWE</a:t>
            </a:r>
            <a:endParaRPr lang="en-US" sz="2000" i="0" dirty="0" smtClean="0">
              <a:solidFill>
                <a:srgbClr val="000000"/>
              </a:solidFill>
            </a:endParaRPr>
          </a:p>
        </p:txBody>
      </p:sp>
      <p:sp>
        <p:nvSpPr>
          <p:cNvPr id="13" name="Rounded Rectangle 11"/>
          <p:cNvSpPr/>
          <p:nvPr/>
        </p:nvSpPr>
        <p:spPr>
          <a:xfrm>
            <a:off x="203176" y="4797152"/>
            <a:ext cx="6030068" cy="129614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sz="1600" i="0" dirty="0" smtClean="0"/>
              <a:t>W 2014 niemal podwojono wynik </a:t>
            </a:r>
            <a:r>
              <a:rPr lang="pl-PL" sz="1600" i="0" dirty="0" err="1" smtClean="0"/>
              <a:t>mediowy</a:t>
            </a:r>
            <a:r>
              <a:rPr lang="pl-PL" sz="1600" i="0" dirty="0" smtClean="0"/>
              <a:t> dla sponsorów w porównaniu z rokiem ubiegłym. Skutecznie wykorzystane zostały kanały Telewizji Polskiej oraz Eurosport.</a:t>
            </a:r>
            <a:endParaRPr lang="en-US" sz="1600" i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196752"/>
            <a:ext cx="2347161" cy="4771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pPr>
              <a:defRPr/>
            </a:pPr>
            <a:fld id="{6E479919-11D7-4747-AFE1-B8ACED80B7FC}" type="slidenum">
              <a:rPr lang="pl-PL" sz="1000" b="1"/>
              <a:pPr>
                <a:defRPr/>
              </a:pPr>
              <a:t>3</a:t>
            </a:fld>
            <a:endParaRPr lang="pl-PL" sz="1000" b="1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5" y="188640"/>
            <a:ext cx="1008113" cy="576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Prostokąt 25"/>
          <p:cNvSpPr/>
          <p:nvPr/>
        </p:nvSpPr>
        <p:spPr>
          <a:xfrm>
            <a:off x="7956376" y="188640"/>
            <a:ext cx="100811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188639"/>
            <a:ext cx="864096" cy="58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37" y="1319398"/>
            <a:ext cx="5716413" cy="344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6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467544" y="764704"/>
            <a:ext cx="82804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 eaLnBrk="0" hangingPunct="0">
              <a:spcBef>
                <a:spcPct val="20000"/>
              </a:spcBef>
              <a:buFont typeface="Arial" charset="0"/>
              <a:buNone/>
            </a:pPr>
            <a:endParaRPr lang="pl-PL" sz="1400" b="1"/>
          </a:p>
          <a:p>
            <a:pPr marL="180975" indent="-180975" eaLnBrk="0" hangingPunct="0">
              <a:spcBef>
                <a:spcPct val="20000"/>
              </a:spcBef>
              <a:buFont typeface="Arial" charset="0"/>
              <a:buNone/>
            </a:pPr>
            <a:r>
              <a:rPr lang="pl-PL" sz="1400"/>
              <a:t>    </a:t>
            </a:r>
          </a:p>
        </p:txBody>
      </p:sp>
      <p:sp>
        <p:nvSpPr>
          <p:cNvPr id="4102" name="Rectangle 10"/>
          <p:cNvSpPr>
            <a:spLocks noChangeArrowheads="1"/>
          </p:cNvSpPr>
          <p:nvPr/>
        </p:nvSpPr>
        <p:spPr bwMode="auto">
          <a:xfrm>
            <a:off x="3059832" y="2420888"/>
            <a:ext cx="63468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pl-PL" sz="1400" b="1" i="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410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6237288"/>
            <a:ext cx="7191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ytuł 5"/>
          <p:cNvSpPr txBox="1">
            <a:spLocks/>
          </p:cNvSpPr>
          <p:nvPr/>
        </p:nvSpPr>
        <p:spPr bwMode="auto">
          <a:xfrm>
            <a:off x="179512" y="116633"/>
            <a:ext cx="6994525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Tour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de </a:t>
            </a: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Pologne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UCI </a:t>
            </a: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World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</a:t>
            </a: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Tour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 </a:t>
            </a: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lang="pl-PL" sz="14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+mj-ea"/>
                <a:cs typeface="+mj-cs"/>
              </a:rPr>
              <a:t>Zasięg komunikacyjny </a:t>
            </a:r>
            <a:endParaRPr kumimoji="0" lang="pl-PL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20" name="Line 2"/>
          <p:cNvSpPr>
            <a:spLocks noChangeShapeType="1"/>
          </p:cNvSpPr>
          <p:nvPr/>
        </p:nvSpPr>
        <p:spPr bwMode="auto">
          <a:xfrm>
            <a:off x="0" y="620688"/>
            <a:ext cx="7740352" cy="0"/>
          </a:xfrm>
          <a:prstGeom prst="line">
            <a:avLst/>
          </a:prstGeom>
          <a:ln cap="rnd"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l-PL"/>
          </a:p>
        </p:txBody>
      </p:sp>
      <p:sp>
        <p:nvSpPr>
          <p:cNvPr id="23" name="Rounded Rectangle 11"/>
          <p:cNvSpPr/>
          <p:nvPr/>
        </p:nvSpPr>
        <p:spPr>
          <a:xfrm>
            <a:off x="1259632" y="764704"/>
            <a:ext cx="6480720" cy="288032"/>
          </a:xfrm>
          <a:prstGeom prst="roundRect">
            <a:avLst/>
          </a:prstGeom>
          <a:solidFill>
            <a:srgbClr val="EFDB3F"/>
          </a:solidFill>
          <a:ln>
            <a:solidFill>
              <a:srgbClr val="FFFF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i="0" dirty="0" smtClean="0">
                <a:solidFill>
                  <a:srgbClr val="000000"/>
                </a:solidFill>
              </a:rPr>
              <a:t> WYNIKI MEDIOWE</a:t>
            </a:r>
            <a:endParaRPr lang="en-US" sz="2000" i="0" dirty="0">
              <a:solidFill>
                <a:srgbClr val="000000"/>
              </a:solidFill>
            </a:endParaRPr>
          </a:p>
        </p:txBody>
      </p:sp>
      <p:sp>
        <p:nvSpPr>
          <p:cNvPr id="13" name="Rounded Rectangle 11"/>
          <p:cNvSpPr/>
          <p:nvPr/>
        </p:nvSpPr>
        <p:spPr>
          <a:xfrm>
            <a:off x="203176" y="1556792"/>
            <a:ext cx="6030068" cy="42484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sz="1600" i="0" dirty="0" smtClean="0"/>
              <a:t>TDP 2014:</a:t>
            </a:r>
          </a:p>
          <a:p>
            <a:pPr lvl="0"/>
            <a:endParaRPr lang="pl-PL" sz="1600" i="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i="0" dirty="0" smtClean="0"/>
              <a:t>34 kanały telewizyjne wyemitowały łącznie 3275 programów z przekazem z TdP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1600" i="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i="0" dirty="0" smtClean="0"/>
              <a:t>Statystycznie każdy sponsor został pokazany na wizji niemal 700 razy w dobrym czasie antenowym.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1600" i="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i="0" dirty="0" smtClean="0"/>
              <a:t>Najwięksi sponsorzy w różnej formie (obraz, dźwięk) ponad 11 tysięcy razy znaleźli się na ekranach TV w sposób efektywny (dobrze widoczny).</a:t>
            </a:r>
          </a:p>
          <a:p>
            <a:pPr lvl="0"/>
            <a:endParaRPr lang="pl-PL" sz="1600" i="0" dirty="0"/>
          </a:p>
          <a:p>
            <a:pPr lvl="0"/>
            <a:endParaRPr lang="pl-PL" sz="1600" i="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196752"/>
            <a:ext cx="2347161" cy="4771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pPr>
              <a:defRPr/>
            </a:pPr>
            <a:fld id="{6E479919-11D7-4747-AFE1-B8ACED80B7FC}" type="slidenum">
              <a:rPr lang="pl-PL" sz="1000" b="1"/>
              <a:pPr>
                <a:defRPr/>
              </a:pPr>
              <a:t>4</a:t>
            </a:fld>
            <a:endParaRPr lang="pl-PL" sz="1000" b="1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5" y="188640"/>
            <a:ext cx="1008113" cy="576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Prostokąt 25"/>
          <p:cNvSpPr/>
          <p:nvPr/>
        </p:nvSpPr>
        <p:spPr>
          <a:xfrm>
            <a:off x="7956376" y="188640"/>
            <a:ext cx="100811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188639"/>
            <a:ext cx="864096" cy="58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663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467544" y="764704"/>
            <a:ext cx="82804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 eaLnBrk="0" hangingPunct="0">
              <a:spcBef>
                <a:spcPct val="20000"/>
              </a:spcBef>
              <a:buFont typeface="Arial" charset="0"/>
              <a:buNone/>
            </a:pPr>
            <a:endParaRPr lang="pl-PL" sz="1400" b="1"/>
          </a:p>
          <a:p>
            <a:pPr marL="180975" indent="-180975" eaLnBrk="0" hangingPunct="0">
              <a:spcBef>
                <a:spcPct val="20000"/>
              </a:spcBef>
              <a:buFont typeface="Arial" charset="0"/>
              <a:buNone/>
            </a:pPr>
            <a:r>
              <a:rPr lang="pl-PL" sz="1400"/>
              <a:t>    </a:t>
            </a:r>
          </a:p>
        </p:txBody>
      </p:sp>
      <p:sp>
        <p:nvSpPr>
          <p:cNvPr id="4102" name="Rectangle 10"/>
          <p:cNvSpPr>
            <a:spLocks noChangeArrowheads="1"/>
          </p:cNvSpPr>
          <p:nvPr/>
        </p:nvSpPr>
        <p:spPr bwMode="auto">
          <a:xfrm>
            <a:off x="3059832" y="2420888"/>
            <a:ext cx="63468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pl-PL" sz="1400" b="1" i="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410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6237288"/>
            <a:ext cx="7191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ytuł 5"/>
          <p:cNvSpPr txBox="1">
            <a:spLocks/>
          </p:cNvSpPr>
          <p:nvPr/>
        </p:nvSpPr>
        <p:spPr bwMode="auto">
          <a:xfrm>
            <a:off x="179512" y="116633"/>
            <a:ext cx="6994525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Tour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de </a:t>
            </a: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Pologne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UCI </a:t>
            </a: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World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</a:t>
            </a: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Tour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 </a:t>
            </a: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lang="pl-PL" sz="14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+mj-ea"/>
                <a:cs typeface="+mj-cs"/>
              </a:rPr>
              <a:t>Zasięg komunikacyjny </a:t>
            </a:r>
            <a:endParaRPr kumimoji="0" lang="pl-PL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20" name="Line 2"/>
          <p:cNvSpPr>
            <a:spLocks noChangeShapeType="1"/>
          </p:cNvSpPr>
          <p:nvPr/>
        </p:nvSpPr>
        <p:spPr bwMode="auto">
          <a:xfrm>
            <a:off x="0" y="620688"/>
            <a:ext cx="7740352" cy="0"/>
          </a:xfrm>
          <a:prstGeom prst="line">
            <a:avLst/>
          </a:prstGeom>
          <a:ln cap="rnd"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l-PL"/>
          </a:p>
        </p:txBody>
      </p:sp>
      <p:sp>
        <p:nvSpPr>
          <p:cNvPr id="23" name="Rounded Rectangle 11"/>
          <p:cNvSpPr/>
          <p:nvPr/>
        </p:nvSpPr>
        <p:spPr>
          <a:xfrm>
            <a:off x="1259632" y="764704"/>
            <a:ext cx="6480720" cy="288032"/>
          </a:xfrm>
          <a:prstGeom prst="roundRect">
            <a:avLst/>
          </a:prstGeom>
          <a:solidFill>
            <a:srgbClr val="EFDB3F"/>
          </a:solidFill>
          <a:ln>
            <a:solidFill>
              <a:srgbClr val="FFFF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i="0" dirty="0" smtClean="0">
                <a:solidFill>
                  <a:srgbClr val="000000"/>
                </a:solidFill>
              </a:rPr>
              <a:t>  </a:t>
            </a:r>
            <a:r>
              <a:rPr lang="pl-PL" sz="2000" i="0" dirty="0">
                <a:solidFill>
                  <a:srgbClr val="000000"/>
                </a:solidFill>
              </a:rPr>
              <a:t>WYNIKI </a:t>
            </a:r>
            <a:r>
              <a:rPr lang="pl-PL" sz="2000" i="0" dirty="0" smtClean="0">
                <a:solidFill>
                  <a:srgbClr val="000000"/>
                </a:solidFill>
              </a:rPr>
              <a:t>MEDIOWE</a:t>
            </a:r>
            <a:endParaRPr lang="en-US" sz="2000" i="0" dirty="0">
              <a:solidFill>
                <a:srgbClr val="000000"/>
              </a:solidFill>
            </a:endParaRPr>
          </a:p>
        </p:txBody>
      </p:sp>
      <p:sp>
        <p:nvSpPr>
          <p:cNvPr id="13" name="Rounded Rectangle 11"/>
          <p:cNvSpPr/>
          <p:nvPr/>
        </p:nvSpPr>
        <p:spPr>
          <a:xfrm>
            <a:off x="203176" y="4005064"/>
            <a:ext cx="6069682" cy="18002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sz="1600" i="0" dirty="0" smtClean="0"/>
              <a:t>Systematyczny wzrost wskaźnika widowni skumulowanej świadczy o intensywnej kampanii promocyjnej, która nie słabnie od kilkunastu lat. Tegoroczny wynik to ponad 380 mln widzów. Oznacza to, że w trakcie trwania imprezy codziennie każdy </a:t>
            </a:r>
            <a:r>
              <a:rPr lang="pl-PL" sz="1600" i="0" dirty="0"/>
              <a:t>Polak statystycznie więcej </a:t>
            </a:r>
            <a:r>
              <a:rPr lang="pl-PL" sz="1600" i="0" dirty="0" smtClean="0"/>
              <a:t>niż raz zetknął się skutecznie z przekazem medialnym z wydarzenia.</a:t>
            </a:r>
            <a:endParaRPr lang="en-US" sz="1600" i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196752"/>
            <a:ext cx="2347161" cy="4771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pPr>
              <a:defRPr/>
            </a:pPr>
            <a:fld id="{6E479919-11D7-4747-AFE1-B8ACED80B7FC}" type="slidenum">
              <a:rPr lang="pl-PL" sz="1000" b="1"/>
              <a:pPr>
                <a:defRPr/>
              </a:pPr>
              <a:t>5</a:t>
            </a:fld>
            <a:endParaRPr lang="pl-PL" sz="1000" b="1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5" y="188640"/>
            <a:ext cx="1008113" cy="576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Prostokąt 25"/>
          <p:cNvSpPr/>
          <p:nvPr/>
        </p:nvSpPr>
        <p:spPr>
          <a:xfrm>
            <a:off x="7956376" y="188640"/>
            <a:ext cx="100811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188639"/>
            <a:ext cx="864096" cy="58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76" y="1131209"/>
            <a:ext cx="6069682" cy="265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467544" y="764704"/>
            <a:ext cx="82804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 eaLnBrk="0" hangingPunct="0">
              <a:spcBef>
                <a:spcPct val="20000"/>
              </a:spcBef>
              <a:buFont typeface="Arial" charset="0"/>
              <a:buNone/>
            </a:pPr>
            <a:endParaRPr lang="pl-PL" sz="1400" b="1"/>
          </a:p>
          <a:p>
            <a:pPr marL="180975" indent="-180975" eaLnBrk="0" hangingPunct="0">
              <a:spcBef>
                <a:spcPct val="20000"/>
              </a:spcBef>
              <a:buFont typeface="Arial" charset="0"/>
              <a:buNone/>
            </a:pPr>
            <a:r>
              <a:rPr lang="pl-PL" sz="1400"/>
              <a:t>    </a:t>
            </a:r>
          </a:p>
        </p:txBody>
      </p:sp>
      <p:sp>
        <p:nvSpPr>
          <p:cNvPr id="4102" name="Rectangle 10"/>
          <p:cNvSpPr>
            <a:spLocks noChangeArrowheads="1"/>
          </p:cNvSpPr>
          <p:nvPr/>
        </p:nvSpPr>
        <p:spPr bwMode="auto">
          <a:xfrm>
            <a:off x="3059832" y="2420888"/>
            <a:ext cx="63468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pl-PL" sz="1400" b="1" i="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410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6237288"/>
            <a:ext cx="7191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ytuł 5"/>
          <p:cNvSpPr txBox="1">
            <a:spLocks/>
          </p:cNvSpPr>
          <p:nvPr/>
        </p:nvSpPr>
        <p:spPr bwMode="auto">
          <a:xfrm>
            <a:off x="179512" y="116633"/>
            <a:ext cx="6994525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Tour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de </a:t>
            </a: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Pologne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UCI </a:t>
            </a: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World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</a:t>
            </a: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Tour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 </a:t>
            </a: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lang="pl-PL" sz="14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+mj-ea"/>
                <a:cs typeface="+mj-cs"/>
              </a:rPr>
              <a:t>Zasięg komunikacyjny </a:t>
            </a:r>
            <a:endParaRPr kumimoji="0" lang="pl-PL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20" name="Line 2"/>
          <p:cNvSpPr>
            <a:spLocks noChangeShapeType="1"/>
          </p:cNvSpPr>
          <p:nvPr/>
        </p:nvSpPr>
        <p:spPr bwMode="auto">
          <a:xfrm>
            <a:off x="0" y="620688"/>
            <a:ext cx="7740352" cy="0"/>
          </a:xfrm>
          <a:prstGeom prst="line">
            <a:avLst/>
          </a:prstGeom>
          <a:ln cap="rnd"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l-PL"/>
          </a:p>
        </p:txBody>
      </p:sp>
      <p:sp>
        <p:nvSpPr>
          <p:cNvPr id="23" name="Rounded Rectangle 11"/>
          <p:cNvSpPr/>
          <p:nvPr/>
        </p:nvSpPr>
        <p:spPr>
          <a:xfrm>
            <a:off x="1259632" y="764704"/>
            <a:ext cx="6480720" cy="288032"/>
          </a:xfrm>
          <a:prstGeom prst="roundRect">
            <a:avLst/>
          </a:prstGeom>
          <a:solidFill>
            <a:srgbClr val="EFDB3F"/>
          </a:solidFill>
          <a:ln>
            <a:solidFill>
              <a:srgbClr val="FFFF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i="0" dirty="0" smtClean="0">
                <a:solidFill>
                  <a:srgbClr val="000000"/>
                </a:solidFill>
              </a:rPr>
              <a:t> POZIOM AKCEPTACJI TDP W MIASTACH</a:t>
            </a:r>
            <a:endParaRPr lang="en-US" sz="2000" i="0" dirty="0" smtClean="0">
              <a:solidFill>
                <a:srgbClr val="000000"/>
              </a:solidFill>
            </a:endParaRPr>
          </a:p>
        </p:txBody>
      </p:sp>
      <p:sp>
        <p:nvSpPr>
          <p:cNvPr id="13" name="Rounded Rectangle 11"/>
          <p:cNvSpPr/>
          <p:nvPr/>
        </p:nvSpPr>
        <p:spPr>
          <a:xfrm>
            <a:off x="179512" y="5013176"/>
            <a:ext cx="6480720" cy="10801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i="0" dirty="0"/>
              <a:t>Ponad </a:t>
            </a:r>
            <a:r>
              <a:rPr lang="pl-PL" sz="1600" i="0" dirty="0" smtClean="0"/>
              <a:t>80% </a:t>
            </a:r>
            <a:r>
              <a:rPr lang="pl-PL" sz="1600" i="0" dirty="0"/>
              <a:t>mieszkańców miast, przez które wiódł szlak tegorocznego </a:t>
            </a:r>
            <a:r>
              <a:rPr lang="pl-PL" sz="1600" i="0" dirty="0" err="1"/>
              <a:t>TdP</a:t>
            </a:r>
            <a:r>
              <a:rPr lang="pl-PL" sz="1600" i="0" dirty="0"/>
              <a:t> uznaje taką promocję ich miejscowości za właściwą i godną finansowania.</a:t>
            </a:r>
          </a:p>
          <a:p>
            <a:endParaRPr lang="pl-PL" sz="800" i="0" dirty="0" smtClean="0"/>
          </a:p>
          <a:p>
            <a:r>
              <a:rPr lang="pl-PL" sz="800" i="0" dirty="0" smtClean="0"/>
              <a:t>(Pentagon Research, badanie CATI  z sierpnia 2014 na mieszkańcach miast – współorganizatorów TdP2014)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196752"/>
            <a:ext cx="2347161" cy="4771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pPr>
              <a:defRPr/>
            </a:pPr>
            <a:fld id="{6E479919-11D7-4747-AFE1-B8ACED80B7FC}" type="slidenum">
              <a:rPr lang="pl-PL" sz="1000" b="1"/>
              <a:pPr>
                <a:defRPr/>
              </a:pPr>
              <a:t>6</a:t>
            </a:fld>
            <a:endParaRPr lang="pl-PL" sz="1000" b="1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5" y="188640"/>
            <a:ext cx="1008113" cy="576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Prostokąt 25"/>
          <p:cNvSpPr/>
          <p:nvPr/>
        </p:nvSpPr>
        <p:spPr>
          <a:xfrm>
            <a:off x="7956376" y="188640"/>
            <a:ext cx="100811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188639"/>
            <a:ext cx="864096" cy="58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78302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95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467544" y="764704"/>
            <a:ext cx="82804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 eaLnBrk="0" hangingPunct="0">
              <a:spcBef>
                <a:spcPct val="20000"/>
              </a:spcBef>
              <a:buFont typeface="Arial" charset="0"/>
              <a:buNone/>
            </a:pPr>
            <a:endParaRPr lang="pl-PL" sz="1400" b="1"/>
          </a:p>
          <a:p>
            <a:pPr marL="180975" indent="-180975" eaLnBrk="0" hangingPunct="0">
              <a:spcBef>
                <a:spcPct val="20000"/>
              </a:spcBef>
              <a:buFont typeface="Arial" charset="0"/>
              <a:buNone/>
            </a:pPr>
            <a:r>
              <a:rPr lang="pl-PL" sz="1400"/>
              <a:t>    </a:t>
            </a:r>
          </a:p>
        </p:txBody>
      </p:sp>
      <p:sp>
        <p:nvSpPr>
          <p:cNvPr id="4102" name="Rectangle 10"/>
          <p:cNvSpPr>
            <a:spLocks noChangeArrowheads="1"/>
          </p:cNvSpPr>
          <p:nvPr/>
        </p:nvSpPr>
        <p:spPr bwMode="auto">
          <a:xfrm>
            <a:off x="3059832" y="2420888"/>
            <a:ext cx="63468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pl-PL" sz="1400" b="1" i="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410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6237288"/>
            <a:ext cx="7191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ytuł 5"/>
          <p:cNvSpPr txBox="1">
            <a:spLocks/>
          </p:cNvSpPr>
          <p:nvPr/>
        </p:nvSpPr>
        <p:spPr bwMode="auto">
          <a:xfrm>
            <a:off x="179512" y="116633"/>
            <a:ext cx="6994525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Tour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de </a:t>
            </a: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Pologne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UCI </a:t>
            </a: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World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</a:t>
            </a: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Tour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 </a:t>
            </a: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lang="pl-PL" sz="14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+mj-ea"/>
                <a:cs typeface="+mj-cs"/>
              </a:rPr>
              <a:t>Zasięg komunikacyjny </a:t>
            </a:r>
            <a:endParaRPr kumimoji="0" lang="pl-PL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20" name="Line 2"/>
          <p:cNvSpPr>
            <a:spLocks noChangeShapeType="1"/>
          </p:cNvSpPr>
          <p:nvPr/>
        </p:nvSpPr>
        <p:spPr bwMode="auto">
          <a:xfrm>
            <a:off x="0" y="620688"/>
            <a:ext cx="7740352" cy="0"/>
          </a:xfrm>
          <a:prstGeom prst="line">
            <a:avLst/>
          </a:prstGeom>
          <a:ln cap="rnd"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l-PL"/>
          </a:p>
        </p:txBody>
      </p:sp>
      <p:sp>
        <p:nvSpPr>
          <p:cNvPr id="23" name="Rounded Rectangle 11"/>
          <p:cNvSpPr/>
          <p:nvPr/>
        </p:nvSpPr>
        <p:spPr>
          <a:xfrm>
            <a:off x="1259632" y="764704"/>
            <a:ext cx="6480720" cy="288032"/>
          </a:xfrm>
          <a:prstGeom prst="roundRect">
            <a:avLst/>
          </a:prstGeom>
          <a:solidFill>
            <a:srgbClr val="EFDB3F"/>
          </a:solidFill>
          <a:ln>
            <a:solidFill>
              <a:srgbClr val="FFFF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i="0" dirty="0" smtClean="0">
                <a:solidFill>
                  <a:srgbClr val="000000"/>
                </a:solidFill>
              </a:rPr>
              <a:t> OCENA WPŁYWU ORGANIZACJI TDP NA WIZERUNEK MIAST</a:t>
            </a:r>
            <a:endParaRPr lang="en-US" sz="2000" i="0" dirty="0" smtClean="0">
              <a:solidFill>
                <a:srgbClr val="000000"/>
              </a:solidFill>
            </a:endParaRPr>
          </a:p>
        </p:txBody>
      </p:sp>
      <p:sp>
        <p:nvSpPr>
          <p:cNvPr id="13" name="Rounded Rectangle 11"/>
          <p:cNvSpPr/>
          <p:nvPr/>
        </p:nvSpPr>
        <p:spPr>
          <a:xfrm>
            <a:off x="179512" y="5013176"/>
            <a:ext cx="6480720" cy="10801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i="0" dirty="0" smtClean="0"/>
              <a:t>Organizacja </a:t>
            </a:r>
            <a:r>
              <a:rPr lang="pl-PL" sz="1600" i="0" dirty="0"/>
              <a:t>przez miasto jednego z etapów Tour de </a:t>
            </a:r>
            <a:r>
              <a:rPr lang="pl-PL" sz="1600" i="0" dirty="0" err="1"/>
              <a:t>Pologne</a:t>
            </a:r>
            <a:r>
              <a:rPr lang="pl-PL" sz="1600" i="0" dirty="0"/>
              <a:t> </a:t>
            </a:r>
            <a:r>
              <a:rPr lang="pl-PL" sz="1600" i="0" dirty="0" smtClean="0"/>
              <a:t>może być korzystna </a:t>
            </a:r>
            <a:r>
              <a:rPr lang="pl-PL" sz="1600" i="0" dirty="0"/>
              <a:t>dla jego </a:t>
            </a:r>
            <a:r>
              <a:rPr lang="pl-PL" sz="1600" i="0" dirty="0" smtClean="0"/>
              <a:t>wizerunku</a:t>
            </a:r>
            <a:r>
              <a:rPr lang="pl-PL" sz="1600" i="0" dirty="0"/>
              <a:t> </a:t>
            </a:r>
            <a:r>
              <a:rPr lang="pl-PL" sz="1600" i="0" dirty="0" smtClean="0"/>
              <a:t>– tak uznało ponad 82% badanych.</a:t>
            </a:r>
            <a:endParaRPr lang="pl-PL" sz="1600" i="0" dirty="0"/>
          </a:p>
          <a:p>
            <a:endParaRPr lang="pl-PL" sz="800" i="0" dirty="0" smtClean="0"/>
          </a:p>
          <a:p>
            <a:r>
              <a:rPr lang="pl-PL" sz="800" i="0" dirty="0" smtClean="0"/>
              <a:t>(Pentagon </a:t>
            </a:r>
            <a:r>
              <a:rPr lang="pl-PL" sz="800" i="0" dirty="0" err="1"/>
              <a:t>Research</a:t>
            </a:r>
            <a:r>
              <a:rPr lang="pl-PL" sz="800" i="0" dirty="0"/>
              <a:t>, badanie CAWI  z sierpnia 2014 na próbie reprezentatywnej Polaków w przedziale wiekowym 18-59)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196752"/>
            <a:ext cx="2347161" cy="4771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pPr>
              <a:defRPr/>
            </a:pPr>
            <a:fld id="{6E479919-11D7-4747-AFE1-B8ACED80B7FC}" type="slidenum">
              <a:rPr lang="pl-PL" sz="1000" b="1"/>
              <a:pPr>
                <a:defRPr/>
              </a:pPr>
              <a:t>7</a:t>
            </a:fld>
            <a:endParaRPr lang="pl-PL" sz="1000" b="1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5" y="188640"/>
            <a:ext cx="1008113" cy="576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Prostokąt 25"/>
          <p:cNvSpPr/>
          <p:nvPr/>
        </p:nvSpPr>
        <p:spPr>
          <a:xfrm>
            <a:off x="7956376" y="188640"/>
            <a:ext cx="100811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188639"/>
            <a:ext cx="864096" cy="58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5" y="1085723"/>
            <a:ext cx="4297237" cy="389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1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467544" y="764704"/>
            <a:ext cx="82804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 eaLnBrk="0" hangingPunct="0">
              <a:spcBef>
                <a:spcPct val="20000"/>
              </a:spcBef>
              <a:buFont typeface="Arial" charset="0"/>
              <a:buNone/>
            </a:pPr>
            <a:endParaRPr lang="pl-PL" sz="1400" b="1"/>
          </a:p>
          <a:p>
            <a:pPr marL="180975" indent="-180975" eaLnBrk="0" hangingPunct="0">
              <a:spcBef>
                <a:spcPct val="20000"/>
              </a:spcBef>
              <a:buFont typeface="Arial" charset="0"/>
              <a:buNone/>
            </a:pPr>
            <a:r>
              <a:rPr lang="pl-PL" sz="1400"/>
              <a:t>    </a:t>
            </a:r>
          </a:p>
        </p:txBody>
      </p:sp>
      <p:sp>
        <p:nvSpPr>
          <p:cNvPr id="4102" name="Rectangle 10"/>
          <p:cNvSpPr>
            <a:spLocks noChangeArrowheads="1"/>
          </p:cNvSpPr>
          <p:nvPr/>
        </p:nvSpPr>
        <p:spPr bwMode="auto">
          <a:xfrm>
            <a:off x="3059832" y="2420888"/>
            <a:ext cx="63468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pl-PL" sz="1400" b="1" i="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410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6237288"/>
            <a:ext cx="7191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ytuł 5"/>
          <p:cNvSpPr txBox="1">
            <a:spLocks/>
          </p:cNvSpPr>
          <p:nvPr/>
        </p:nvSpPr>
        <p:spPr bwMode="auto">
          <a:xfrm>
            <a:off x="179512" y="116633"/>
            <a:ext cx="6994525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Tour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de </a:t>
            </a: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Pologne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UCI </a:t>
            </a: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World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</a:t>
            </a: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Tour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 </a:t>
            </a: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lang="pl-PL" sz="14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+mj-ea"/>
                <a:cs typeface="+mj-cs"/>
              </a:rPr>
              <a:t>Zasięg komunikacyjny </a:t>
            </a:r>
            <a:endParaRPr kumimoji="0" lang="pl-PL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20" name="Line 2"/>
          <p:cNvSpPr>
            <a:spLocks noChangeShapeType="1"/>
          </p:cNvSpPr>
          <p:nvPr/>
        </p:nvSpPr>
        <p:spPr bwMode="auto">
          <a:xfrm>
            <a:off x="0" y="620688"/>
            <a:ext cx="7740352" cy="0"/>
          </a:xfrm>
          <a:prstGeom prst="line">
            <a:avLst/>
          </a:prstGeom>
          <a:ln cap="rnd"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l-PL"/>
          </a:p>
        </p:txBody>
      </p:sp>
      <p:sp>
        <p:nvSpPr>
          <p:cNvPr id="23" name="Rounded Rectangle 11"/>
          <p:cNvSpPr/>
          <p:nvPr/>
        </p:nvSpPr>
        <p:spPr>
          <a:xfrm>
            <a:off x="1259632" y="764704"/>
            <a:ext cx="6480720" cy="288032"/>
          </a:xfrm>
          <a:prstGeom prst="roundRect">
            <a:avLst/>
          </a:prstGeom>
          <a:solidFill>
            <a:srgbClr val="EFDB3F"/>
          </a:solidFill>
          <a:ln>
            <a:solidFill>
              <a:srgbClr val="FFFF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i="0" dirty="0" smtClean="0">
                <a:solidFill>
                  <a:srgbClr val="000000"/>
                </a:solidFill>
              </a:rPr>
              <a:t> ZNAJOMOŚĆ TOUR DE POLOGNE</a:t>
            </a:r>
            <a:endParaRPr lang="en-US" sz="2000" i="0" dirty="0" smtClean="0">
              <a:solidFill>
                <a:srgbClr val="000000"/>
              </a:solidFill>
            </a:endParaRPr>
          </a:p>
        </p:txBody>
      </p:sp>
      <p:sp>
        <p:nvSpPr>
          <p:cNvPr id="13" name="Rounded Rectangle 11"/>
          <p:cNvSpPr/>
          <p:nvPr/>
        </p:nvSpPr>
        <p:spPr>
          <a:xfrm>
            <a:off x="179511" y="5013176"/>
            <a:ext cx="6264697" cy="10801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i="0" dirty="0" smtClean="0"/>
              <a:t>W miesiącach letnich TdP jest najlepiej rozpoznawanym wydarzeniem sportowym  wśród respondentów.</a:t>
            </a:r>
          </a:p>
          <a:p>
            <a:endParaRPr lang="pl-PL" sz="800" i="0" dirty="0" smtClean="0"/>
          </a:p>
          <a:p>
            <a:r>
              <a:rPr lang="pl-PL" sz="800" i="0" dirty="0" smtClean="0"/>
              <a:t>(Pentagon Research, badanie CAWI  z sierpnia 2014 na próbie reprezentatywnej Polaków w przedziale wiekowym 18-59)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196752"/>
            <a:ext cx="2347161" cy="4771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pPr>
              <a:defRPr/>
            </a:pPr>
            <a:fld id="{6E479919-11D7-4747-AFE1-B8ACED80B7FC}" type="slidenum">
              <a:rPr lang="pl-PL" sz="1000" b="1"/>
              <a:pPr>
                <a:defRPr/>
              </a:pPr>
              <a:t>8</a:t>
            </a:fld>
            <a:endParaRPr lang="pl-PL" sz="1000" b="1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5" y="188640"/>
            <a:ext cx="1008113" cy="576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Prostokąt 25"/>
          <p:cNvSpPr/>
          <p:nvPr/>
        </p:nvSpPr>
        <p:spPr>
          <a:xfrm>
            <a:off x="7956376" y="188640"/>
            <a:ext cx="100811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188639"/>
            <a:ext cx="864096" cy="58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05873"/>
            <a:ext cx="4104456" cy="390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09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467544" y="764704"/>
            <a:ext cx="82804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 eaLnBrk="0" hangingPunct="0">
              <a:spcBef>
                <a:spcPct val="20000"/>
              </a:spcBef>
              <a:buFont typeface="Arial" charset="0"/>
              <a:buNone/>
            </a:pPr>
            <a:endParaRPr lang="pl-PL" sz="1400" b="1"/>
          </a:p>
          <a:p>
            <a:pPr marL="180975" indent="-180975" eaLnBrk="0" hangingPunct="0">
              <a:spcBef>
                <a:spcPct val="20000"/>
              </a:spcBef>
              <a:buFont typeface="Arial" charset="0"/>
              <a:buNone/>
            </a:pPr>
            <a:r>
              <a:rPr lang="pl-PL" sz="1400"/>
              <a:t>    </a:t>
            </a:r>
          </a:p>
        </p:txBody>
      </p:sp>
      <p:sp>
        <p:nvSpPr>
          <p:cNvPr id="4102" name="Rectangle 10"/>
          <p:cNvSpPr>
            <a:spLocks noChangeArrowheads="1"/>
          </p:cNvSpPr>
          <p:nvPr/>
        </p:nvSpPr>
        <p:spPr bwMode="auto">
          <a:xfrm>
            <a:off x="3059832" y="2420888"/>
            <a:ext cx="63468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pl-PL" sz="1400" b="1" i="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410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6237288"/>
            <a:ext cx="7191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ytuł 5"/>
          <p:cNvSpPr txBox="1">
            <a:spLocks/>
          </p:cNvSpPr>
          <p:nvPr/>
        </p:nvSpPr>
        <p:spPr bwMode="auto">
          <a:xfrm>
            <a:off x="179512" y="116633"/>
            <a:ext cx="6994525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Tour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de </a:t>
            </a: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Pologne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UCI </a:t>
            </a: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World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</a:t>
            </a: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Tour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 </a:t>
            </a: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lang="pl-PL" sz="14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+mj-ea"/>
                <a:cs typeface="+mj-cs"/>
              </a:rPr>
              <a:t>Zasięg komunikacyjny </a:t>
            </a:r>
            <a:endParaRPr kumimoji="0" lang="pl-PL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20" name="Line 2"/>
          <p:cNvSpPr>
            <a:spLocks noChangeShapeType="1"/>
          </p:cNvSpPr>
          <p:nvPr/>
        </p:nvSpPr>
        <p:spPr bwMode="auto">
          <a:xfrm>
            <a:off x="0" y="620688"/>
            <a:ext cx="7740352" cy="0"/>
          </a:xfrm>
          <a:prstGeom prst="line">
            <a:avLst/>
          </a:prstGeom>
          <a:ln cap="rnd"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l-PL"/>
          </a:p>
        </p:txBody>
      </p:sp>
      <p:sp>
        <p:nvSpPr>
          <p:cNvPr id="23" name="Rounded Rectangle 11"/>
          <p:cNvSpPr/>
          <p:nvPr/>
        </p:nvSpPr>
        <p:spPr>
          <a:xfrm>
            <a:off x="1259632" y="764704"/>
            <a:ext cx="6480720" cy="288032"/>
          </a:xfrm>
          <a:prstGeom prst="roundRect">
            <a:avLst/>
          </a:prstGeom>
          <a:solidFill>
            <a:srgbClr val="EFDB3F"/>
          </a:solidFill>
          <a:ln>
            <a:solidFill>
              <a:srgbClr val="FFFF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i="0" dirty="0" smtClean="0">
                <a:solidFill>
                  <a:srgbClr val="000000"/>
                </a:solidFill>
              </a:rPr>
              <a:t>ZAINTERESOWANIE TRANSMISJAMI TDP</a:t>
            </a:r>
            <a:endParaRPr lang="en-US" sz="2000" i="0" dirty="0" smtClean="0">
              <a:solidFill>
                <a:srgbClr val="000000"/>
              </a:solidFill>
            </a:endParaRPr>
          </a:p>
        </p:txBody>
      </p:sp>
      <p:sp>
        <p:nvSpPr>
          <p:cNvPr id="13" name="Rounded Rectangle 11"/>
          <p:cNvSpPr/>
          <p:nvPr/>
        </p:nvSpPr>
        <p:spPr>
          <a:xfrm>
            <a:off x="179511" y="5013176"/>
            <a:ext cx="6264697" cy="10801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i="0" dirty="0" smtClean="0"/>
              <a:t>Niemal połowa badanych stwierdziła, że poświęciła więcej niż 15 minut na oglądanie TdP w telewizji, a co trzeci zadeklarował, że spędził na oglądaniu TdP od 2 do 3 godzin.</a:t>
            </a:r>
          </a:p>
          <a:p>
            <a:endParaRPr lang="pl-PL" sz="800" i="0" dirty="0" smtClean="0"/>
          </a:p>
          <a:p>
            <a:r>
              <a:rPr lang="pl-PL" sz="800" i="0" dirty="0" smtClean="0"/>
              <a:t>(Pentagon Research, badanie CAWI  z sierpnia 2014 na próbie reprezentatywnej Polaków w przedziale wiekowym 18-59)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196752"/>
            <a:ext cx="2347161" cy="4771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pPr>
              <a:defRPr/>
            </a:pPr>
            <a:fld id="{6E479919-11D7-4747-AFE1-B8ACED80B7FC}" type="slidenum">
              <a:rPr lang="pl-PL" sz="1000" b="1"/>
              <a:pPr>
                <a:defRPr/>
              </a:pPr>
              <a:t>9</a:t>
            </a:fld>
            <a:endParaRPr lang="pl-PL" sz="1000" b="1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5" y="188640"/>
            <a:ext cx="1008113" cy="576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Prostokąt 25"/>
          <p:cNvSpPr/>
          <p:nvPr/>
        </p:nvSpPr>
        <p:spPr>
          <a:xfrm>
            <a:off x="7956376" y="188640"/>
            <a:ext cx="100811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188639"/>
            <a:ext cx="864096" cy="58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56" y="1093584"/>
            <a:ext cx="4895800" cy="381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60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5309</TotalTime>
  <Words>536</Words>
  <Application>Microsoft Office PowerPoint</Application>
  <PresentationFormat>Pokaz na ekranie (4:3)</PresentationFormat>
  <Paragraphs>93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ryszard</dc:creator>
  <cp:lastModifiedBy>user</cp:lastModifiedBy>
  <cp:revision>549</cp:revision>
  <dcterms:created xsi:type="dcterms:W3CDTF">2010-08-10T14:44:03Z</dcterms:created>
  <dcterms:modified xsi:type="dcterms:W3CDTF">2014-09-15T08:42:06Z</dcterms:modified>
</cp:coreProperties>
</file>